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Montserrat" pitchFamily="2" charset="0"/>
      <p:regular r:id="rId16"/>
    </p:embeddedFont>
    <p:embeddedFont>
      <p:font typeface="Open Sans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Montserrat SemiBold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-4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10125" y="2324100"/>
            <a:ext cx="2571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325528" y="2838450"/>
            <a:ext cx="7540942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Lively 75th Anniversary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047875" y="3733800"/>
            <a:ext cx="80962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1F5F9"/>
                </a:solidFill>
                <a:latin typeface="Open Sans"/>
                <a:ea typeface="Open Sans"/>
                <a:cs typeface="Open Sans"/>
                <a:sym typeface="Open Sans"/>
              </a:rPr>
              <a:t>A Executive Presentation to City Council on Event Operations, Strategic Impact, and Long-Term Community Legacy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5715000" y="2652712"/>
            <a:ext cx="762000" cy="381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2880598" y="2928937"/>
            <a:ext cx="6430803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Governance &amp; Strategy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2524125" y="3700462"/>
            <a:ext cx="714375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Honoring seven-and-a-half decades of mining heritage, civic growth, and northern hospitality through strategic municipal partnership.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90750"/>
            <a:ext cx="3492549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799" y="2190750"/>
            <a:ext cx="3492549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8099" y="2190750"/>
            <a:ext cx="3492549" cy="31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9625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5"/>
          <p:cNvSpPr txBox="1"/>
          <p:nvPr/>
        </p:nvSpPr>
        <p:spPr>
          <a:xfrm>
            <a:off x="809625" y="3276600"/>
            <a:ext cx="256032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Indigenous Inclusion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809625" y="3667125"/>
            <a:ext cx="3016299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Collaborated directly with Atikameksheng Anishnawbek leadership to establish traditional opening protocols, regalia displays, and land honouring.</a:t>
            </a:r>
            <a:endParaRPr/>
          </a:p>
        </p:txBody>
      </p:sp>
      <p:pic>
        <p:nvPicPr>
          <p:cNvPr id="107" name="Google Shape;107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7924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4587924" y="3276600"/>
            <a:ext cx="228028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Civic Engagement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4587924" y="3667125"/>
            <a:ext cx="301629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Secured primary sponsorship from Vale Base Metals and municipal transit and logistics support from the City of Greater Sudbury.</a:t>
            </a:r>
            <a:endParaRPr/>
          </a:p>
        </p:txBody>
      </p:sp>
      <p:pic>
        <p:nvPicPr>
          <p:cNvPr id="110" name="Google Shape;110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66224" y="2514600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8366224" y="3276600"/>
            <a:ext cx="190023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Digital Archival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366224" y="3667125"/>
            <a:ext cx="3016299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Launched Lively75th.ca to host permanent historical photo archives, town mapping records, and community oral histories.</a:t>
            </a:r>
            <a:endParaRPr/>
          </a:p>
        </p:txBody>
      </p:sp>
      <p:pic>
        <p:nvPicPr>
          <p:cNvPr id="113" name="Google Shape;113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28687" y="2667000"/>
            <a:ext cx="33337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5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40324" y="266700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85286" y="2667000"/>
            <a:ext cx="33337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Core Governance Pillars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 txBox="1"/>
          <p:nvPr/>
        </p:nvSpPr>
        <p:spPr>
          <a:xfrm>
            <a:off x="571500" y="1962150"/>
            <a:ext cx="56007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July 10–12, 2026 Celebrations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885825" y="2390775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25" name="Google Shape;125;p16"/>
          <p:cNvSpPr txBox="1"/>
          <p:nvPr/>
        </p:nvSpPr>
        <p:spPr>
          <a:xfrm>
            <a:off x="952500" y="2390775"/>
            <a:ext cx="4953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VIP Pioneer Reception: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Honoured founding families and hosted youth poetry award winners at T.M. Davies Arena.</a:t>
            </a:r>
            <a:endParaRPr/>
          </a:p>
        </p:txBody>
      </p:sp>
      <p:sp>
        <p:nvSpPr>
          <p:cNvPr id="126" name="Google Shape;126;p16"/>
          <p:cNvSpPr txBox="1"/>
          <p:nvPr/>
        </p:nvSpPr>
        <p:spPr>
          <a:xfrm>
            <a:off x="885825" y="2905125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952500" y="2905125"/>
            <a:ext cx="4953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75th Diamond Parade: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High-capacity procession along 6th Ave featuring community floats and classic car displays.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885825" y="3419475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952500" y="3419475"/>
            <a:ext cx="4953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Heritage Festival: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Family activities, walking tours, and vendor hubs at Anderson Farm Museum.</a:t>
            </a:r>
            <a:endParaRPr/>
          </a:p>
        </p:txBody>
      </p:sp>
      <p:pic>
        <p:nvPicPr>
          <p:cNvPr id="130" name="Google Shape;13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62150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Festival Weekend Highlights</a:t>
            </a:r>
            <a:endParaRPr/>
          </a:p>
        </p:txBody>
      </p:sp>
      <p:sp>
        <p:nvSpPr>
          <p:cNvPr id="132" name="Google Shape;132;p16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19387"/>
            <a:ext cx="533400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719387"/>
            <a:ext cx="5334000" cy="210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904875" y="3005137"/>
            <a:ext cx="49506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Intergovernmental Alignment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904875" y="3395662"/>
            <a:ext cx="4714875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Official recognition was formally presented via a Prime Minister's scroll delivered by MP Viviane Lapointe. Seamless coordination with Greater Sudbury Fire, EMS, and Police ensured a safe multi-venue footprint.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6619875" y="3005137"/>
            <a:ext cx="4950618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Transit &amp; Accessibility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6619875" y="3395662"/>
            <a:ext cx="4714875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Partnered with GOVA Transit to provide free community shuttles connecting downtown Sudbury and Walden hubs directly to Anderson Farm and T.M. Davies Arena, maximizing regional attendance.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Community Partnerships</a:t>
            </a:r>
            <a:endParaRPr/>
          </a:p>
        </p:txBody>
      </p:sp>
      <p:sp>
        <p:nvSpPr>
          <p:cNvPr id="145" name="Google Shape;145;p17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38450"/>
            <a:ext cx="34290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1500" y="2838450"/>
            <a:ext cx="3429000" cy="18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1500" y="2838450"/>
            <a:ext cx="3429000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/>
          <p:nvPr/>
        </p:nvSpPr>
        <p:spPr>
          <a:xfrm>
            <a:off x="771525" y="3228975"/>
            <a:ext cx="30289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75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771525" y="4086225"/>
            <a:ext cx="3028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29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Years of Heritage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4581525" y="3228975"/>
            <a:ext cx="30289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4581525" y="4086225"/>
            <a:ext cx="3028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29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Days of Events</a:t>
            </a:r>
            <a:endParaRPr/>
          </a:p>
        </p:txBody>
      </p:sp>
      <p:sp>
        <p:nvSpPr>
          <p:cNvPr id="158" name="Google Shape;158;p18"/>
          <p:cNvSpPr txBox="1"/>
          <p:nvPr/>
        </p:nvSpPr>
        <p:spPr>
          <a:xfrm>
            <a:off x="8391525" y="3228975"/>
            <a:ext cx="30289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D97706"/>
                </a:solidFill>
                <a:latin typeface="Montserrat"/>
                <a:ea typeface="Montserrat"/>
                <a:cs typeface="Montserrat"/>
                <a:sym typeface="Montserrat"/>
              </a:rPr>
              <a:t>100%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8391525" y="4086225"/>
            <a:ext cx="30289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F29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Budget Compliant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Key Impact Metrics</a:t>
            </a:r>
            <a:endParaRPr/>
          </a:p>
        </p:txBody>
      </p:sp>
      <p:sp>
        <p:nvSpPr>
          <p:cNvPr id="161" name="Google Shape;161;p18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010025"/>
            <a:ext cx="254124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7419" y="2447925"/>
            <a:ext cx="254124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3339" y="4010025"/>
            <a:ext cx="254124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79259" y="2447925"/>
            <a:ext cx="2541240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/>
          <p:nvPr/>
        </p:nvSpPr>
        <p:spPr>
          <a:xfrm>
            <a:off x="571500" y="3752850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717995" y="4210050"/>
            <a:ext cx="2248249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Fri, July 10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771525" y="4495800"/>
            <a:ext cx="214119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VIP Reception &amp; Decade Meet-and-Greet at T.M. Davies Arena.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3553915" y="2647950"/>
            <a:ext cx="2248249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Sat, July 11 AM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3607444" y="2933700"/>
            <a:ext cx="214119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75th Anniversary Parade along 6th Ave to Anderson Farm.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6389835" y="4210050"/>
            <a:ext cx="2248249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Sat, July 11 PM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6443364" y="4495800"/>
            <a:ext cx="214119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Car Show, Live Music, Vendor Hub &amp; Community Dance.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9225755" y="2647950"/>
            <a:ext cx="2248249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Sun, July 12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9279284" y="2933700"/>
            <a:ext cx="214119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Pancake Breakfast, Service &amp; Site Restoration.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Event Execution Schedule</a:t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1737345" y="36671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1E3A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4573265" y="36671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1E3A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7409184" y="36671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1E3A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9"/>
          <p:cNvSpPr/>
          <p:nvPr/>
        </p:nvSpPr>
        <p:spPr>
          <a:xfrm>
            <a:off x="10245104" y="36671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1E3A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571500" y="476250"/>
            <a:ext cx="56007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Heritage </a:t>
            </a:r>
            <a:endParaRPr dirty="0"/>
          </a:p>
        </p:txBody>
      </p:sp>
      <p:pic>
        <p:nvPicPr>
          <p:cNvPr id="192" name="Google Shape;192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0"/>
            <a:ext cx="5905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/>
          <p:nvPr/>
        </p:nvSpPr>
        <p:spPr>
          <a:xfrm>
            <a:off x="571500" y="1162050"/>
            <a:ext cx="56007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E3A8A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Anderson Farm Museum</a:t>
            </a:r>
            <a:endParaRPr/>
          </a:p>
        </p:txBody>
      </p:sp>
      <p:sp>
        <p:nvSpPr>
          <p:cNvPr id="195" name="Google Shape;195;p20"/>
          <p:cNvSpPr txBox="1"/>
          <p:nvPr/>
        </p:nvSpPr>
        <p:spPr>
          <a:xfrm>
            <a:off x="571500" y="1552575"/>
            <a:ext cx="5334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As the central venue for the Heritage Festival, Car Show, and walking tours, the Anderson Farm Museum served as a vital focal point for celebrating Lively's agricultural and mining history.</a:t>
            </a:r>
            <a:endParaRPr/>
          </a:p>
        </p:txBody>
      </p:sp>
      <p:sp>
        <p:nvSpPr>
          <p:cNvPr id="196" name="Google Shape;196;p20"/>
          <p:cNvSpPr txBox="1"/>
          <p:nvPr/>
        </p:nvSpPr>
        <p:spPr>
          <a:xfrm>
            <a:off x="571500" y="2438400"/>
            <a:ext cx="5334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The committee strongly supports continued municipal investment in preserving this landmark site for community cultural events.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162050"/>
            <a:ext cx="11049000" cy="521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1"/>
          <p:cNvSpPr txBox="1"/>
          <p:nvPr/>
        </p:nvSpPr>
        <p:spPr>
          <a:xfrm>
            <a:off x="571500" y="4605337"/>
            <a:ext cx="110490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Operations concluded with full fiscal compliance, utilizing a balanced mix of corporate funding, municipal tourism grants, and local commercial support.</a:t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Revenue &amp; Funding Summary</a:t>
            </a:r>
            <a:endParaRPr/>
          </a:p>
        </p:txBody>
      </p:sp>
      <p:sp>
        <p:nvSpPr>
          <p:cNvPr id="205" name="Google Shape;205;p21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1000125" y="2600325"/>
            <a:ext cx="10620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942"/>
                </a:solidFill>
                <a:latin typeface="Open Sans"/>
                <a:ea typeface="Open Sans"/>
                <a:cs typeface="Open Sans"/>
                <a:sym typeface="Open Sans"/>
              </a:rPr>
              <a:t>Heritage Designation: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Pursue formal Part IV designation under the Ontario Heritage Act for Anderson Farm to safeguard site history.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1000125" y="3381375"/>
            <a:ext cx="10620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942"/>
                </a:solidFill>
                <a:latin typeface="Open Sans"/>
                <a:ea typeface="Open Sans"/>
                <a:cs typeface="Open Sans"/>
                <a:sym typeface="Open Sans"/>
              </a:rPr>
              <a:t>Digital Legacy Maintenance: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Maintain </a:t>
            </a:r>
            <a:r>
              <a:rPr lang="en-US" sz="1500" b="0" i="1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Lively75th.ca</a:t>
            </a:r>
            <a:r>
              <a:rPr lang="en-US" sz="15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as an active sub-domain under City of Greater Sudbury culture archives.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1000125" y="4162425"/>
            <a:ext cx="1062037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942"/>
                </a:solidFill>
                <a:latin typeface="Open Sans"/>
                <a:ea typeface="Open Sans"/>
                <a:cs typeface="Open Sans"/>
                <a:sym typeface="Open Sans"/>
              </a:rPr>
              <a:t>Asset Reallocation: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Transfer remaining banners, historical displays, and event equipment to local historical societies and Kinsmen Hall.</a:t>
            </a:r>
            <a:endParaRPr/>
          </a:p>
        </p:txBody>
      </p:sp>
      <p:pic>
        <p:nvPicPr>
          <p:cNvPr id="214" name="Google Shape;21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61937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4004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18147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2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Committee Recommendations</a:t>
            </a: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1781175" y="2487215"/>
            <a:ext cx="8629650" cy="202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0" i="0" u="none" strike="noStrike" cap="none">
                <a:solidFill>
                  <a:srgbClr val="0F294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"From a planned mining town site in 1951 to the vibrant heart of the Walden area, Lively’s 75th celebrated decades of growth, resilience, and northern hospitality."</a:t>
            </a:r>
            <a:endParaRPr/>
          </a:p>
        </p:txBody>
      </p:sp>
      <p:sp>
        <p:nvSpPr>
          <p:cNvPr id="225" name="Google Shape;225;p23"/>
          <p:cNvSpPr txBox="1"/>
          <p:nvPr/>
        </p:nvSpPr>
        <p:spPr>
          <a:xfrm>
            <a:off x="4186237" y="4799409"/>
            <a:ext cx="381952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 Steering Committee Final Report</a:t>
            </a:r>
            <a:endParaRPr/>
          </a:p>
        </p:txBody>
      </p:sp>
      <p:sp>
        <p:nvSpPr>
          <p:cNvPr id="226" name="Google Shape;226;p23"/>
          <p:cNvSpPr txBox="1"/>
          <p:nvPr/>
        </p:nvSpPr>
        <p:spPr>
          <a:xfrm>
            <a:off x="1209675" y="2868215"/>
            <a:ext cx="476250" cy="139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0" i="0" u="none" strike="noStrike" cap="none">
                <a:solidFill>
                  <a:srgbClr val="CBD5E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Community Spirit</a:t>
            </a: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295275" y="476250"/>
            <a:ext cx="1160145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Questions &amp; Discussion</a:t>
            </a:r>
            <a:endParaRPr/>
          </a:p>
        </p:txBody>
      </p:sp>
      <p:sp>
        <p:nvSpPr>
          <p:cNvPr id="235" name="Google Shape;235;p24"/>
          <p:cNvSpPr txBox="1"/>
          <p:nvPr/>
        </p:nvSpPr>
        <p:spPr>
          <a:xfrm>
            <a:off x="571500" y="1409700"/>
            <a:ext cx="11049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Open Sans"/>
                <a:ea typeface="Open Sans"/>
                <a:cs typeface="Open Sans"/>
                <a:sym typeface="Open Sans"/>
              </a:rPr>
              <a:t>Thank you to City Council, Municipal Staff, Sponsors, and Volunteers for making the Lively 75th Anniversary a memorable success.</a:t>
            </a:r>
            <a:endParaRPr/>
          </a:p>
        </p:txBody>
      </p:sp>
      <p:sp>
        <p:nvSpPr>
          <p:cNvPr id="236" name="Google Shape;236;p24"/>
          <p:cNvSpPr txBox="1"/>
          <p:nvPr/>
        </p:nvSpPr>
        <p:spPr>
          <a:xfrm>
            <a:off x="571500" y="2476500"/>
            <a:ext cx="11049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D9770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Lively 75th Anniversary Steering Committee | www.Lively75th.ca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/>
          <p:nvPr/>
        </p:nvSpPr>
        <p:spPr>
          <a:xfrm>
            <a:off x="928687" y="3005137"/>
            <a:ext cx="10334625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5"/>
          <p:cNvSpPr/>
          <p:nvPr/>
        </p:nvSpPr>
        <p:spPr>
          <a:xfrm>
            <a:off x="928687" y="3767137"/>
            <a:ext cx="10334625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5"/>
          <p:cNvSpPr/>
          <p:nvPr/>
        </p:nvSpPr>
        <p:spPr>
          <a:xfrm>
            <a:off x="928687" y="3767137"/>
            <a:ext cx="10334625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3683" y="2303253"/>
            <a:ext cx="1259457" cy="76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 txBox="1"/>
          <p:nvPr/>
        </p:nvSpPr>
        <p:spPr>
          <a:xfrm>
            <a:off x="2067194" y="2534054"/>
            <a:ext cx="9239250" cy="225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http://</a:t>
            </a:r>
            <a:r>
              <a:rPr lang="en-US" sz="975" b="0" i="0" u="none" strike="noStrike" cap="none" dirty="0" smtClean="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lively75th.ca/wp-content/uploads/2025/09/Screenshot-2025-09-11-at-01-26-59-Lively-75th-Anniversary-Logo-Date-Lively-75th-Anniversary-Logo</a:t>
            </a:r>
            <a:endParaRPr dirty="0"/>
          </a:p>
        </p:txBody>
      </p:sp>
      <p:sp>
        <p:nvSpPr>
          <p:cNvPr id="247" name="Google Shape;247;p25"/>
          <p:cNvSpPr txBox="1"/>
          <p:nvPr/>
        </p:nvSpPr>
        <p:spPr>
          <a:xfrm>
            <a:off x="2024062" y="3388518"/>
            <a:ext cx="9239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Open Sans"/>
                <a:ea typeface="Open Sans"/>
                <a:cs typeface="Open Sans"/>
                <a:sym typeface="Open Sans"/>
              </a:rPr>
              <a:t>lively75th.ca</a:t>
            </a:r>
            <a:endParaRPr/>
          </a:p>
        </p:txBody>
      </p:sp>
      <p:pic>
        <p:nvPicPr>
          <p:cNvPr id="248" name="Google Shape;248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8687" y="3919537"/>
            <a:ext cx="857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/>
          <p:nvPr/>
        </p:nvSpPr>
        <p:spPr>
          <a:xfrm>
            <a:off x="2024062" y="3926681"/>
            <a:ext cx="9239250" cy="18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https://museums.greatersudbury.ca/wp-content/uploads/2024/03/AFM-1-scaled.jpg</a:t>
            </a:r>
            <a:endParaRPr/>
          </a:p>
        </p:txBody>
      </p:sp>
      <p:sp>
        <p:nvSpPr>
          <p:cNvPr id="250" name="Google Shape;250;p25"/>
          <p:cNvSpPr txBox="1"/>
          <p:nvPr/>
        </p:nvSpPr>
        <p:spPr>
          <a:xfrm>
            <a:off x="2024062" y="4160043"/>
            <a:ext cx="9239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Open Sans"/>
                <a:ea typeface="Open Sans"/>
                <a:cs typeface="Open Sans"/>
                <a:sym typeface="Open Sans"/>
              </a:rPr>
              <a:t>museums.greatersudbury.ca</a:t>
            </a:r>
            <a:endParaRPr/>
          </a:p>
        </p:txBody>
      </p:sp>
      <p:sp>
        <p:nvSpPr>
          <p:cNvPr id="251" name="Google Shape;251;p25"/>
          <p:cNvSpPr txBox="1"/>
          <p:nvPr/>
        </p:nvSpPr>
        <p:spPr>
          <a:xfrm>
            <a:off x="571500" y="476250"/>
            <a:ext cx="116014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Image Sources</a:t>
            </a:r>
            <a:endParaRPr/>
          </a:p>
        </p:txBody>
      </p:sp>
      <p:sp>
        <p:nvSpPr>
          <p:cNvPr id="252" name="Google Shape;252;p25"/>
          <p:cNvSpPr/>
          <p:nvPr/>
        </p:nvSpPr>
        <p:spPr>
          <a:xfrm>
            <a:off x="5810250" y="68103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Custom</PresentationFormat>
  <Paragraphs>62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Montserrat</vt:lpstr>
      <vt:lpstr>Open Sans</vt:lpstr>
      <vt:lpstr>Calibri</vt:lpstr>
      <vt:lpstr>Montserrat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Paul and Pat</cp:lastModifiedBy>
  <cp:revision>1</cp:revision>
  <dcterms:modified xsi:type="dcterms:W3CDTF">2026-09-14T14:31:26Z</dcterms:modified>
</cp:coreProperties>
</file>